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notesMasterIdLst>
    <p:notesMasterId r:id="rId15"/>
  </p:notesMasterIdLst>
  <p:sldIdLst>
    <p:sldId id="256" r:id="rId2"/>
    <p:sldId id="264" r:id="rId3"/>
    <p:sldId id="258" r:id="rId4"/>
    <p:sldId id="261" r:id="rId5"/>
    <p:sldId id="260" r:id="rId6"/>
    <p:sldId id="259" r:id="rId7"/>
    <p:sldId id="272" r:id="rId8"/>
    <p:sldId id="270" r:id="rId9"/>
    <p:sldId id="265" r:id="rId10"/>
    <p:sldId id="269" r:id="rId11"/>
    <p:sldId id="267" r:id="rId12"/>
    <p:sldId id="273" r:id="rId13"/>
    <p:sldId id="262" r:id="rId1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8C1B9A-6296-B61B-6946-8095FE95720E}" v="7" dt="2019-11-01T12:41:49.782"/>
    <p1510:client id="{6961304E-5D9C-0021-17DF-5D8314ADE76F}" v="15" dt="2019-11-01T10:27:37.493"/>
    <p1510:client id="{9BE38921-DFA8-46E3-A450-B9E4D88E3C82}" v="52" dt="2019-11-01T12:29:47.86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6" d="100"/>
          <a:sy n="156" d="100"/>
        </p:scale>
        <p:origin x="44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A7CEA0-FA27-48BB-A23A-57CE5C989471}" type="datetimeFigureOut">
              <a:rPr lang="nl-NL"/>
              <a:t>14-1-2020</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197800-2EBA-4543-A416-2E77CEA15626}" type="slidenum">
              <a:rPr lang="nl-NL"/>
              <a:t>‹#›</a:t>
            </a:fld>
            <a:endParaRPr lang="nl-NL"/>
          </a:p>
        </p:txBody>
      </p:sp>
    </p:spTree>
    <p:extLst>
      <p:ext uri="{BB962C8B-B14F-4D97-AF65-F5344CB8AC3E}">
        <p14:creationId xmlns:p14="http://schemas.microsoft.com/office/powerpoint/2010/main" val="22079306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a:cs typeface="Calibri"/>
              </a:rPr>
              <a:t>We need to find the find the best configuration for a hybrid solar/wind energy powerplant to power danone factory that has a constant demand of 6MW. This configuration must be the lowest cost or close to the lowest cost configuration for a specific scenario. We also need to use the Simulink simulation that will provide us with the the power output based on the weather data and the configuration that is given.</a:t>
            </a:r>
          </a:p>
        </p:txBody>
      </p:sp>
      <p:sp>
        <p:nvSpPr>
          <p:cNvPr id="4" name="Tijdelijke aanduiding voor dianummer 3"/>
          <p:cNvSpPr>
            <a:spLocks noGrp="1"/>
          </p:cNvSpPr>
          <p:nvPr>
            <p:ph type="sldNum" sz="quarter" idx="5"/>
          </p:nvPr>
        </p:nvSpPr>
        <p:spPr/>
        <p:txBody>
          <a:bodyPr/>
          <a:lstStyle/>
          <a:p>
            <a:fld id="{9D197800-2EBA-4543-A416-2E77CEA15626}" type="slidenum">
              <a:rPr lang="nl-NL"/>
              <a:t>2</a:t>
            </a:fld>
            <a:endParaRPr lang="nl-NL"/>
          </a:p>
        </p:txBody>
      </p:sp>
    </p:spTree>
    <p:extLst>
      <p:ext uri="{BB962C8B-B14F-4D97-AF65-F5344CB8AC3E}">
        <p14:creationId xmlns:p14="http://schemas.microsoft.com/office/powerpoint/2010/main" val="14326823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a:cs typeface="Calibri"/>
              </a:rPr>
              <a:t>We made an genetic algorithm that will find the best configuration for a hybrid solar/wind energy powerplant. Our genetic algorithm makes a pool of 100 configuration of random solar and wind features.</a:t>
            </a:r>
          </a:p>
          <a:p>
            <a:r>
              <a:rPr lang="en-US">
                <a:cs typeface="Calibri"/>
              </a:rPr>
              <a:t>These parameters get send along with the data to the Simulink simulation that will returns the power output that is a list of energy that is produced every hour. We calculate the cost of the configuration and select the best configurations and let them randomly exchange parameters with eachother and run a new set of configurations. This process you repeat mutiple times until you are satified with the results.</a:t>
            </a:r>
          </a:p>
        </p:txBody>
      </p:sp>
      <p:sp>
        <p:nvSpPr>
          <p:cNvPr id="4" name="Tijdelijke aanduiding voor dianummer 3"/>
          <p:cNvSpPr>
            <a:spLocks noGrp="1"/>
          </p:cNvSpPr>
          <p:nvPr>
            <p:ph type="sldNum" sz="quarter" idx="5"/>
          </p:nvPr>
        </p:nvSpPr>
        <p:spPr/>
        <p:txBody>
          <a:bodyPr/>
          <a:lstStyle/>
          <a:p>
            <a:fld id="{9D197800-2EBA-4543-A416-2E77CEA15626}" type="slidenum">
              <a:rPr lang="nl-NL"/>
              <a:t>6</a:t>
            </a:fld>
            <a:endParaRPr lang="nl-NL"/>
          </a:p>
        </p:txBody>
      </p:sp>
    </p:spTree>
    <p:extLst>
      <p:ext uri="{BB962C8B-B14F-4D97-AF65-F5344CB8AC3E}">
        <p14:creationId xmlns:p14="http://schemas.microsoft.com/office/powerpoint/2010/main" val="38525664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a:cs typeface="Calibri"/>
              </a:rPr>
              <a:t>This figure shows what the best parameters could be for the cheapest configuration and the distribution of energy over the year.</a:t>
            </a:r>
          </a:p>
        </p:txBody>
      </p:sp>
      <p:sp>
        <p:nvSpPr>
          <p:cNvPr id="4" name="Tijdelijke aanduiding voor dianummer 3"/>
          <p:cNvSpPr>
            <a:spLocks noGrp="1"/>
          </p:cNvSpPr>
          <p:nvPr>
            <p:ph type="sldNum" sz="quarter" idx="5"/>
          </p:nvPr>
        </p:nvSpPr>
        <p:spPr/>
        <p:txBody>
          <a:bodyPr/>
          <a:lstStyle/>
          <a:p>
            <a:fld id="{9D197800-2EBA-4543-A416-2E77CEA15626}" type="slidenum">
              <a:rPr lang="nl-NL"/>
              <a:t>7</a:t>
            </a:fld>
            <a:endParaRPr lang="nl-NL"/>
          </a:p>
        </p:txBody>
      </p:sp>
    </p:spTree>
    <p:extLst>
      <p:ext uri="{BB962C8B-B14F-4D97-AF65-F5344CB8AC3E}">
        <p14:creationId xmlns:p14="http://schemas.microsoft.com/office/powerpoint/2010/main" val="7326604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a:cs typeface="Calibri"/>
              </a:rPr>
              <a:t>This is the Graphical interface of our application. We can change mutiple parameters of the simulation and it provides us with information what the best configuration is of the last generation and a graph that can show us the training process but also how much energy is produced over the year for that specific configuration. We will after this presentation show you the interface in realtime after this presentation.</a:t>
            </a:r>
          </a:p>
        </p:txBody>
      </p:sp>
      <p:sp>
        <p:nvSpPr>
          <p:cNvPr id="4" name="Tijdelijke aanduiding voor dianummer 3"/>
          <p:cNvSpPr>
            <a:spLocks noGrp="1"/>
          </p:cNvSpPr>
          <p:nvPr>
            <p:ph type="sldNum" sz="quarter" idx="5"/>
          </p:nvPr>
        </p:nvSpPr>
        <p:spPr/>
        <p:txBody>
          <a:bodyPr/>
          <a:lstStyle/>
          <a:p>
            <a:fld id="{9D197800-2EBA-4543-A416-2E77CEA15626}" type="slidenum">
              <a:rPr lang="nl-NL"/>
              <a:t>8</a:t>
            </a:fld>
            <a:endParaRPr lang="nl-NL"/>
          </a:p>
        </p:txBody>
      </p:sp>
    </p:spTree>
    <p:extLst>
      <p:ext uri="{BB962C8B-B14F-4D97-AF65-F5344CB8AC3E}">
        <p14:creationId xmlns:p14="http://schemas.microsoft.com/office/powerpoint/2010/main" val="41430983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a:cs typeface="Calibri"/>
              </a:rPr>
              <a:t>The amount of energy that is produced by the simulation for each orientation and angle of the PV-panels.</a:t>
            </a:r>
          </a:p>
          <a:p>
            <a:endParaRPr lang="en-US">
              <a:cs typeface="Calibri"/>
            </a:endParaRPr>
          </a:p>
          <a:p>
            <a:r>
              <a:rPr lang="en-US">
                <a:cs typeface="Calibri"/>
              </a:rPr>
              <a:t>When you focus on this figure you can see that PV-panels with an orientation to the south and an angle of 37 degrees produces the most power</a:t>
            </a:r>
          </a:p>
        </p:txBody>
      </p:sp>
      <p:sp>
        <p:nvSpPr>
          <p:cNvPr id="4" name="Tijdelijke aanduiding voor dianummer 3"/>
          <p:cNvSpPr>
            <a:spLocks noGrp="1"/>
          </p:cNvSpPr>
          <p:nvPr>
            <p:ph type="sldNum" sz="quarter" idx="5"/>
          </p:nvPr>
        </p:nvSpPr>
        <p:spPr/>
        <p:txBody>
          <a:bodyPr/>
          <a:lstStyle/>
          <a:p>
            <a:fld id="{9D197800-2EBA-4543-A416-2E77CEA15626}" type="slidenum">
              <a:rPr lang="nl-NL"/>
              <a:t>9</a:t>
            </a:fld>
            <a:endParaRPr lang="nl-NL"/>
          </a:p>
        </p:txBody>
      </p:sp>
    </p:spTree>
    <p:extLst>
      <p:ext uri="{BB962C8B-B14F-4D97-AF65-F5344CB8AC3E}">
        <p14:creationId xmlns:p14="http://schemas.microsoft.com/office/powerpoint/2010/main" val="31800831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a:cs typeface="Calibri"/>
              </a:rPr>
              <a:t>The maximum power that has been produceerd in a specific hour for each orientation and angle of the PV-panels</a:t>
            </a:r>
          </a:p>
        </p:txBody>
      </p:sp>
      <p:sp>
        <p:nvSpPr>
          <p:cNvPr id="4" name="Tijdelijke aanduiding voor dianummer 3"/>
          <p:cNvSpPr>
            <a:spLocks noGrp="1"/>
          </p:cNvSpPr>
          <p:nvPr>
            <p:ph type="sldNum" sz="quarter" idx="5"/>
          </p:nvPr>
        </p:nvSpPr>
        <p:spPr/>
        <p:txBody>
          <a:bodyPr/>
          <a:lstStyle/>
          <a:p>
            <a:fld id="{9D197800-2EBA-4543-A416-2E77CEA15626}" type="slidenum">
              <a:rPr lang="nl-NL"/>
              <a:t>10</a:t>
            </a:fld>
            <a:endParaRPr lang="nl-NL"/>
          </a:p>
        </p:txBody>
      </p:sp>
    </p:spTree>
    <p:extLst>
      <p:ext uri="{BB962C8B-B14F-4D97-AF65-F5344CB8AC3E}">
        <p14:creationId xmlns:p14="http://schemas.microsoft.com/office/powerpoint/2010/main" val="2673209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a:lstStyle/>
          <a:p>
            <a:r>
              <a:rPr lang="en-US">
                <a:cs typeface="Calibri"/>
              </a:rPr>
              <a:t>In this graph we can see the four different configuration for solar panels. I would first like to focus on the orange and blue configurations. </a:t>
            </a:r>
            <a:endParaRPr lang="nl-NL"/>
          </a:p>
          <a:p>
            <a:endParaRPr lang="en-US">
              <a:cs typeface="Calibri"/>
            </a:endParaRPr>
          </a:p>
          <a:p>
            <a:r>
              <a:rPr lang="en-US">
                <a:cs typeface="Calibri"/>
              </a:rPr>
              <a:t>The blue one represent a configuration that has its solar panels laying down flat on the ground and the yellow graph is a configuration with its solar panels 35 degrees up from the ground towards the south.</a:t>
            </a:r>
          </a:p>
          <a:p>
            <a:r>
              <a:rPr lang="en-US">
                <a:cs typeface="Calibri"/>
              </a:rPr>
              <a:t>As probably some of you are noticing that the more flat solar panels produce more in the morning and less midday compared to the solar panels with a angle of 35 degrees.</a:t>
            </a:r>
          </a:p>
          <a:p>
            <a:endParaRPr lang="en-US">
              <a:cs typeface="Calibri"/>
            </a:endParaRPr>
          </a:p>
          <a:p>
            <a:r>
              <a:rPr lang="en-US">
                <a:cs typeface="Calibri"/>
              </a:rPr>
              <a:t>We believe when the storage cost of elektricity is unrealistically high the best configuration would be solar panels with an angle of 0 degrees because it needs less batteries to pass over the night but we are not entirely sure.</a:t>
            </a:r>
          </a:p>
          <a:p>
            <a:endParaRPr lang="en-US">
              <a:cs typeface="Calibri"/>
            </a:endParaRPr>
          </a:p>
          <a:p>
            <a:r>
              <a:rPr lang="en-US">
                <a:cs typeface="Calibri"/>
              </a:rPr>
              <a:t>The red and green one show solar panels that are slightly faced towards the east and west. This means that the solar panels in the east produce more energy in the morning and the ones in the west produce more energy in the evening.</a:t>
            </a:r>
          </a:p>
        </p:txBody>
      </p:sp>
      <p:sp>
        <p:nvSpPr>
          <p:cNvPr id="4" name="Tijdelijke aanduiding voor dianummer 3"/>
          <p:cNvSpPr>
            <a:spLocks noGrp="1"/>
          </p:cNvSpPr>
          <p:nvPr>
            <p:ph type="sldNum" sz="quarter" idx="5"/>
          </p:nvPr>
        </p:nvSpPr>
        <p:spPr/>
        <p:txBody>
          <a:bodyPr/>
          <a:lstStyle/>
          <a:p>
            <a:fld id="{9D197800-2EBA-4543-A416-2E77CEA15626}" type="slidenum">
              <a:rPr lang="nl-NL"/>
              <a:t>11</a:t>
            </a:fld>
            <a:endParaRPr lang="nl-NL"/>
          </a:p>
        </p:txBody>
      </p:sp>
    </p:spTree>
    <p:extLst>
      <p:ext uri="{BB962C8B-B14F-4D97-AF65-F5344CB8AC3E}">
        <p14:creationId xmlns:p14="http://schemas.microsoft.com/office/powerpoint/2010/main" val="6074964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912146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706306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latin typeface="Arial"/>
              </a:rPr>
              <a:t>”</a:t>
            </a:r>
            <a:endParaRPr lang="en-US">
              <a:solidFill>
                <a:schemeClr val="accent1">
                  <a:lumMod val="60000"/>
                  <a:lumOff val="40000"/>
                </a:schemeClr>
              </a:solidFill>
              <a:latin typeface="Arial"/>
            </a:endParaRPr>
          </a:p>
        </p:txBody>
      </p:sp>
    </p:spTree>
    <p:extLst>
      <p:ext uri="{BB962C8B-B14F-4D97-AF65-F5344CB8AC3E}">
        <p14:creationId xmlns:p14="http://schemas.microsoft.com/office/powerpoint/2010/main" val="8608624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270127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766457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436824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5C6B4A9-1611-4792-9094-5F34BCA07E0B}" type="datetimeFigureOut">
              <a:rPr lang="en-US" dirty="0"/>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a:p>
        </p:txBody>
      </p:sp>
    </p:spTree>
    <p:extLst>
      <p:ext uri="{BB962C8B-B14F-4D97-AF65-F5344CB8AC3E}">
        <p14:creationId xmlns:p14="http://schemas.microsoft.com/office/powerpoint/2010/main" val="11626877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32765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83011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14-Jan-20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4524191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B712588-04B1-427B-82EE-E8DB90309F08}" type="datetimeFigureOut">
              <a:rPr lang="en-US" dirty="0"/>
              <a:t>14-Jan-20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a:p>
        </p:txBody>
      </p:sp>
    </p:spTree>
    <p:extLst>
      <p:ext uri="{BB962C8B-B14F-4D97-AF65-F5344CB8AC3E}">
        <p14:creationId xmlns:p14="http://schemas.microsoft.com/office/powerpoint/2010/main" val="26442332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14-Jan-20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6937362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14-Jan-20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13639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14-Jan-20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1964812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14-Jan-20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a:p>
        </p:txBody>
      </p:sp>
    </p:spTree>
    <p:extLst>
      <p:ext uri="{BB962C8B-B14F-4D97-AF65-F5344CB8AC3E}">
        <p14:creationId xmlns:p14="http://schemas.microsoft.com/office/powerpoint/2010/main" val="25457142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endParaRPr lang="en-US"/>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14-Jan-20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57919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14-Jan-20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4259889792"/>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 id="2147483734"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a:xfrm>
            <a:off x="3770651" y="2568065"/>
            <a:ext cx="4645250" cy="2889114"/>
          </a:xfrm>
        </p:spPr>
        <p:txBody>
          <a:bodyPr anchor="b">
            <a:normAutofit/>
          </a:bodyPr>
          <a:lstStyle/>
          <a:p>
            <a:pPr algn="ctr"/>
            <a:r>
              <a:rPr lang="de-DE" err="1">
                <a:solidFill>
                  <a:srgbClr val="0070C0"/>
                </a:solidFill>
                <a:cs typeface="Calibri Light"/>
              </a:rPr>
              <a:t>Renewable</a:t>
            </a:r>
            <a:r>
              <a:rPr lang="de-DE">
                <a:solidFill>
                  <a:srgbClr val="0070C0"/>
                </a:solidFill>
                <a:cs typeface="Calibri Light"/>
              </a:rPr>
              <a:t> power plant</a:t>
            </a:r>
            <a:endParaRPr lang="de-DE">
              <a:solidFill>
                <a:srgbClr val="0070C0"/>
              </a:solidFill>
            </a:endParaRPr>
          </a:p>
        </p:txBody>
      </p:sp>
      <p:pic>
        <p:nvPicPr>
          <p:cNvPr id="4" name="Afbeelding 4">
            <a:extLst>
              <a:ext uri="{FF2B5EF4-FFF2-40B4-BE49-F238E27FC236}">
                <a16:creationId xmlns:a16="http://schemas.microsoft.com/office/drawing/2014/main" id="{F6BDE88D-1A2A-48F8-AB45-AF60760A6955}"/>
              </a:ext>
            </a:extLst>
          </p:cNvPr>
          <p:cNvPicPr>
            <a:picLocks noChangeAspect="1"/>
          </p:cNvPicPr>
          <p:nvPr/>
        </p:nvPicPr>
        <p:blipFill>
          <a:blip r:embed="rId2"/>
          <a:stretch>
            <a:fillRect/>
          </a:stretch>
        </p:blipFill>
        <p:spPr>
          <a:xfrm>
            <a:off x="4076982" y="924224"/>
            <a:ext cx="4047843" cy="2276911"/>
          </a:xfrm>
          <a:prstGeom prst="rect">
            <a:avLst/>
          </a:prstGeom>
        </p:spPr>
      </p:pic>
    </p:spTree>
    <p:extLst>
      <p:ext uri="{BB962C8B-B14F-4D97-AF65-F5344CB8AC3E}">
        <p14:creationId xmlns:p14="http://schemas.microsoft.com/office/powerpoint/2010/main" val="33514390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09C5ACA-3A56-4C77-9FA8-25FBBDC07E10}"/>
              </a:ext>
            </a:extLst>
          </p:cNvPr>
          <p:cNvSpPr>
            <a:spLocks noGrp="1"/>
          </p:cNvSpPr>
          <p:nvPr>
            <p:ph type="title"/>
          </p:nvPr>
        </p:nvSpPr>
        <p:spPr/>
        <p:txBody>
          <a:bodyPr/>
          <a:lstStyle/>
          <a:p>
            <a:r>
              <a:rPr lang="nl-NL"/>
              <a:t>Maximum power production for each angle and orientation</a:t>
            </a:r>
          </a:p>
        </p:txBody>
      </p:sp>
      <p:sp>
        <p:nvSpPr>
          <p:cNvPr id="3" name="Tijdelijke aanduiding voor inhoud 2">
            <a:extLst>
              <a:ext uri="{FF2B5EF4-FFF2-40B4-BE49-F238E27FC236}">
                <a16:creationId xmlns:a16="http://schemas.microsoft.com/office/drawing/2014/main" id="{FEF83244-2263-498C-A4DB-A99FD019B928}"/>
              </a:ext>
            </a:extLst>
          </p:cNvPr>
          <p:cNvSpPr>
            <a:spLocks noGrp="1"/>
          </p:cNvSpPr>
          <p:nvPr>
            <p:ph idx="1"/>
          </p:nvPr>
        </p:nvSpPr>
        <p:spPr/>
        <p:txBody>
          <a:bodyPr/>
          <a:lstStyle/>
          <a:p>
            <a:endParaRPr lang="nl-NL"/>
          </a:p>
        </p:txBody>
      </p:sp>
      <p:pic>
        <p:nvPicPr>
          <p:cNvPr id="5" name="Afbeelding 4" descr="Afbeelding met schermafbeelding&#10;&#10;Beschrijving is gegenereerd met zeer hoge betrouwbaarheid">
            <a:extLst>
              <a:ext uri="{FF2B5EF4-FFF2-40B4-BE49-F238E27FC236}">
                <a16:creationId xmlns:a16="http://schemas.microsoft.com/office/drawing/2014/main" id="{B18C328E-A09A-4C04-80FE-65137EB8B6FB}"/>
              </a:ext>
            </a:extLst>
          </p:cNvPr>
          <p:cNvPicPr>
            <a:picLocks noGrp="1" noChangeAspect="1"/>
          </p:cNvPicPr>
          <p:nvPr/>
        </p:nvPicPr>
        <p:blipFill>
          <a:blip r:embed="rId3"/>
          <a:stretch>
            <a:fillRect/>
          </a:stretch>
        </p:blipFill>
        <p:spPr>
          <a:xfrm>
            <a:off x="472528" y="2055761"/>
            <a:ext cx="6595380" cy="4319576"/>
          </a:xfrm>
          <a:prstGeom prst="rect">
            <a:avLst/>
          </a:prstGeom>
        </p:spPr>
      </p:pic>
      <p:pic>
        <p:nvPicPr>
          <p:cNvPr id="6" name="Afbeelding 5" descr="Afbeelding met tafel, bord, zitten, paraplu&#10;&#10;Beschrijving is gegenereerd met zeer hoge betrouwbaarheid">
            <a:extLst>
              <a:ext uri="{FF2B5EF4-FFF2-40B4-BE49-F238E27FC236}">
                <a16:creationId xmlns:a16="http://schemas.microsoft.com/office/drawing/2014/main" id="{0F496BBA-BA14-4274-BB61-4BB918454129}"/>
              </a:ext>
            </a:extLst>
          </p:cNvPr>
          <p:cNvPicPr>
            <a:picLocks noChangeAspect="1"/>
          </p:cNvPicPr>
          <p:nvPr/>
        </p:nvPicPr>
        <p:blipFill>
          <a:blip r:embed="rId4"/>
          <a:stretch>
            <a:fillRect/>
          </a:stretch>
        </p:blipFill>
        <p:spPr>
          <a:xfrm>
            <a:off x="7068403" y="3099930"/>
            <a:ext cx="2743200" cy="1676400"/>
          </a:xfrm>
          <a:prstGeom prst="rect">
            <a:avLst/>
          </a:prstGeom>
        </p:spPr>
      </p:pic>
    </p:spTree>
    <p:extLst>
      <p:ext uri="{BB962C8B-B14F-4D97-AF65-F5344CB8AC3E}">
        <p14:creationId xmlns:p14="http://schemas.microsoft.com/office/powerpoint/2010/main" val="29816187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el 1">
            <a:extLst>
              <a:ext uri="{FF2B5EF4-FFF2-40B4-BE49-F238E27FC236}">
                <a16:creationId xmlns:a16="http://schemas.microsoft.com/office/drawing/2014/main" id="{E59E1174-8537-4A3A-86C1-403912A67101}"/>
              </a:ext>
            </a:extLst>
          </p:cNvPr>
          <p:cNvSpPr>
            <a:spLocks noGrp="1"/>
          </p:cNvSpPr>
          <p:nvPr>
            <p:ph type="title"/>
          </p:nvPr>
        </p:nvSpPr>
        <p:spPr/>
        <p:txBody>
          <a:bodyPr/>
          <a:lstStyle/>
          <a:p>
            <a:r>
              <a:rPr lang="nl-NL"/>
              <a:t>Solarpanel </a:t>
            </a:r>
            <a:r>
              <a:rPr lang="nl-NL" err="1"/>
              <a:t>production</a:t>
            </a:r>
            <a:r>
              <a:rPr lang="nl-NL"/>
              <a:t> </a:t>
            </a:r>
            <a:r>
              <a:rPr lang="nl-NL" err="1"/>
              <a:t>with</a:t>
            </a:r>
            <a:r>
              <a:rPr lang="nl-NL"/>
              <a:t> different </a:t>
            </a:r>
            <a:r>
              <a:rPr lang="nl-NL" err="1"/>
              <a:t>angles</a:t>
            </a:r>
            <a:r>
              <a:rPr lang="nl-NL"/>
              <a:t> and </a:t>
            </a:r>
            <a:r>
              <a:rPr lang="en-US"/>
              <a:t>orientation</a:t>
            </a:r>
            <a:endParaRPr lang="nl-NL"/>
          </a:p>
        </p:txBody>
      </p:sp>
      <p:pic>
        <p:nvPicPr>
          <p:cNvPr id="2" name="Afbeelding 2" descr="Afbeelding met schermafbeelding&#10;&#10;Beschrijving is gegenereerd met zeer hoge betrouwbaarheid">
            <a:extLst>
              <a:ext uri="{FF2B5EF4-FFF2-40B4-BE49-F238E27FC236}">
                <a16:creationId xmlns:a16="http://schemas.microsoft.com/office/drawing/2014/main" id="{3E2AA7D8-B754-4F56-B0B6-9DE5A2AD7EF5}"/>
              </a:ext>
            </a:extLst>
          </p:cNvPr>
          <p:cNvPicPr>
            <a:picLocks noChangeAspect="1"/>
          </p:cNvPicPr>
          <p:nvPr/>
        </p:nvPicPr>
        <p:blipFill rotWithShape="1">
          <a:blip r:embed="rId3"/>
          <a:srcRect l="4815" r="8294" b="286"/>
          <a:stretch/>
        </p:blipFill>
        <p:spPr>
          <a:xfrm>
            <a:off x="1059044" y="1800738"/>
            <a:ext cx="6826109" cy="4288914"/>
          </a:xfrm>
          <a:prstGeom prst="rect">
            <a:avLst/>
          </a:prstGeom>
        </p:spPr>
      </p:pic>
    </p:spTree>
    <p:extLst>
      <p:ext uri="{BB962C8B-B14F-4D97-AF65-F5344CB8AC3E}">
        <p14:creationId xmlns:p14="http://schemas.microsoft.com/office/powerpoint/2010/main" val="2393778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FEA4D-DC10-422D-B77F-4096B19D8F7C}"/>
              </a:ext>
            </a:extLst>
          </p:cNvPr>
          <p:cNvSpPr>
            <a:spLocks noGrp="1"/>
          </p:cNvSpPr>
          <p:nvPr>
            <p:ph type="title"/>
          </p:nvPr>
        </p:nvSpPr>
        <p:spPr/>
        <p:txBody>
          <a:bodyPr/>
          <a:lstStyle/>
          <a:p>
            <a:r>
              <a:rPr lang="en-US"/>
              <a:t>Future Ideas	</a:t>
            </a:r>
          </a:p>
        </p:txBody>
      </p:sp>
      <p:sp>
        <p:nvSpPr>
          <p:cNvPr id="3" name="Content Placeholder 2">
            <a:extLst>
              <a:ext uri="{FF2B5EF4-FFF2-40B4-BE49-F238E27FC236}">
                <a16:creationId xmlns:a16="http://schemas.microsoft.com/office/drawing/2014/main" id="{ED8E4437-8CA8-44DE-A211-FD5A5EE69E56}"/>
              </a:ext>
            </a:extLst>
          </p:cNvPr>
          <p:cNvSpPr>
            <a:spLocks noGrp="1"/>
          </p:cNvSpPr>
          <p:nvPr>
            <p:ph sz="half" idx="1"/>
          </p:nvPr>
        </p:nvSpPr>
        <p:spPr/>
        <p:txBody>
          <a:bodyPr/>
          <a:lstStyle/>
          <a:p>
            <a:r>
              <a:rPr lang="nl-NL" err="1"/>
              <a:t>Use</a:t>
            </a:r>
            <a:r>
              <a:rPr lang="nl-NL"/>
              <a:t> expanded KNMI </a:t>
            </a:r>
            <a:r>
              <a:rPr lang="nl-NL" err="1"/>
              <a:t>weather</a:t>
            </a:r>
            <a:r>
              <a:rPr lang="nl-NL"/>
              <a:t> data</a:t>
            </a:r>
          </a:p>
          <a:p>
            <a:pPr lvl="1"/>
            <a:r>
              <a:rPr lang="nl-NL"/>
              <a:t>31 </a:t>
            </a:r>
            <a:r>
              <a:rPr lang="nl-NL" err="1"/>
              <a:t>Locations</a:t>
            </a:r>
            <a:r>
              <a:rPr lang="nl-NL"/>
              <a:t> </a:t>
            </a:r>
            <a:r>
              <a:rPr lang="nl-NL" err="1"/>
              <a:t>with</a:t>
            </a:r>
            <a:r>
              <a:rPr lang="nl-NL"/>
              <a:t> 20 </a:t>
            </a:r>
            <a:r>
              <a:rPr lang="nl-NL" err="1"/>
              <a:t>years</a:t>
            </a:r>
            <a:r>
              <a:rPr lang="nl-NL"/>
              <a:t> of data</a:t>
            </a:r>
          </a:p>
          <a:p>
            <a:pPr lvl="1"/>
            <a:r>
              <a:rPr lang="nl-NL"/>
              <a:t>Look </a:t>
            </a:r>
            <a:r>
              <a:rPr lang="nl-NL" err="1"/>
              <a:t>for</a:t>
            </a:r>
            <a:r>
              <a:rPr lang="nl-NL"/>
              <a:t> </a:t>
            </a:r>
            <a:r>
              <a:rPr lang="nl-NL" err="1"/>
              <a:t>paterns</a:t>
            </a:r>
            <a:r>
              <a:rPr lang="nl-NL"/>
              <a:t> in </a:t>
            </a:r>
            <a:r>
              <a:rPr lang="nl-NL" err="1"/>
              <a:t>geographical</a:t>
            </a:r>
            <a:r>
              <a:rPr lang="nl-NL"/>
              <a:t> </a:t>
            </a:r>
            <a:r>
              <a:rPr lang="nl-NL" err="1"/>
              <a:t>location</a:t>
            </a:r>
            <a:endParaRPr lang="nl-NL"/>
          </a:p>
          <a:p>
            <a:r>
              <a:rPr lang="nl-NL"/>
              <a:t>Running </a:t>
            </a:r>
            <a:r>
              <a:rPr lang="nl-NL" err="1"/>
              <a:t>the</a:t>
            </a:r>
            <a:r>
              <a:rPr lang="nl-NL"/>
              <a:t> </a:t>
            </a:r>
            <a:r>
              <a:rPr lang="nl-NL" err="1"/>
              <a:t>simulation</a:t>
            </a:r>
            <a:r>
              <a:rPr lang="nl-NL"/>
              <a:t> in Python</a:t>
            </a:r>
          </a:p>
          <a:p>
            <a:pPr lvl="1"/>
            <a:r>
              <a:rPr lang="nl-NL" err="1"/>
              <a:t>Around</a:t>
            </a:r>
            <a:r>
              <a:rPr lang="nl-NL"/>
              <a:t> 80 </a:t>
            </a:r>
            <a:r>
              <a:rPr lang="nl-NL" err="1"/>
              <a:t>times</a:t>
            </a:r>
            <a:r>
              <a:rPr lang="nl-NL"/>
              <a:t> </a:t>
            </a:r>
            <a:r>
              <a:rPr lang="nl-NL" err="1"/>
              <a:t>faster</a:t>
            </a:r>
            <a:r>
              <a:rPr lang="nl-NL"/>
              <a:t> (80000%)</a:t>
            </a:r>
          </a:p>
          <a:p>
            <a:pPr lvl="2"/>
            <a:r>
              <a:rPr lang="nl-NL"/>
              <a:t>4 </a:t>
            </a:r>
            <a:r>
              <a:rPr lang="nl-NL" err="1"/>
              <a:t>Hours</a:t>
            </a:r>
            <a:r>
              <a:rPr lang="nl-NL"/>
              <a:t> in ~3 minutes</a:t>
            </a:r>
          </a:p>
          <a:p>
            <a:pPr lvl="2"/>
            <a:r>
              <a:rPr lang="nl-NL"/>
              <a:t>5 Days in ~1,5 </a:t>
            </a:r>
            <a:r>
              <a:rPr lang="nl-NL" err="1"/>
              <a:t>hours</a:t>
            </a:r>
            <a:endParaRPr lang="nl-NL"/>
          </a:p>
          <a:p>
            <a:endParaRPr lang="en-US"/>
          </a:p>
        </p:txBody>
      </p:sp>
      <p:pic>
        <p:nvPicPr>
          <p:cNvPr id="5" name="Afbeelding 3" descr="Afbeelding met klok&#10;&#10;Beschrijving is gegenereerd met zeer hoge betrouwbaarheid">
            <a:extLst>
              <a:ext uri="{FF2B5EF4-FFF2-40B4-BE49-F238E27FC236}">
                <a16:creationId xmlns:a16="http://schemas.microsoft.com/office/drawing/2014/main" id="{AF5D3F26-61FD-4C3B-A67B-731C8B00624A}"/>
              </a:ext>
            </a:extLst>
          </p:cNvPr>
          <p:cNvPicPr>
            <a:picLocks noChangeAspect="1"/>
          </p:cNvPicPr>
          <p:nvPr/>
        </p:nvPicPr>
        <p:blipFill>
          <a:blip r:embed="rId2"/>
          <a:stretch>
            <a:fillRect/>
          </a:stretch>
        </p:blipFill>
        <p:spPr>
          <a:xfrm>
            <a:off x="4903054" y="1992544"/>
            <a:ext cx="4855157" cy="3049151"/>
          </a:xfrm>
          <a:prstGeom prst="rect">
            <a:avLst/>
          </a:prstGeom>
        </p:spPr>
      </p:pic>
      <p:sp>
        <p:nvSpPr>
          <p:cNvPr id="6" name="Tekstvak 6">
            <a:extLst>
              <a:ext uri="{FF2B5EF4-FFF2-40B4-BE49-F238E27FC236}">
                <a16:creationId xmlns:a16="http://schemas.microsoft.com/office/drawing/2014/main" id="{14B81579-8AE2-44EC-B907-E2FF557262E1}"/>
              </a:ext>
            </a:extLst>
          </p:cNvPr>
          <p:cNvSpPr txBox="1"/>
          <p:nvPr/>
        </p:nvSpPr>
        <p:spPr>
          <a:xfrm>
            <a:off x="4716864" y="2257368"/>
            <a:ext cx="1452780" cy="261610"/>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nl-NL" sz="1100">
                <a:latin typeface="Tahoma"/>
                <a:ea typeface="Tahoma"/>
                <a:cs typeface="Tahoma"/>
              </a:rPr>
              <a:t>KNMI </a:t>
            </a:r>
            <a:r>
              <a:rPr lang="nl-NL" sz="1100" err="1">
                <a:latin typeface="Tahoma"/>
                <a:ea typeface="Tahoma"/>
                <a:cs typeface="Tahoma"/>
              </a:rPr>
              <a:t>Weather</a:t>
            </a:r>
            <a:r>
              <a:rPr lang="nl-NL" sz="1100">
                <a:latin typeface="Tahoma"/>
                <a:ea typeface="Tahoma"/>
                <a:cs typeface="Tahoma"/>
              </a:rPr>
              <a:t> data</a:t>
            </a:r>
          </a:p>
        </p:txBody>
      </p:sp>
      <p:sp>
        <p:nvSpPr>
          <p:cNvPr id="7" name="Tekstvak 6">
            <a:extLst>
              <a:ext uri="{FF2B5EF4-FFF2-40B4-BE49-F238E27FC236}">
                <a16:creationId xmlns:a16="http://schemas.microsoft.com/office/drawing/2014/main" id="{1DA99E5C-D59D-4095-A5DD-E1E7FAB45309}"/>
              </a:ext>
            </a:extLst>
          </p:cNvPr>
          <p:cNvSpPr txBox="1"/>
          <p:nvPr/>
        </p:nvSpPr>
        <p:spPr>
          <a:xfrm>
            <a:off x="6990548" y="3756871"/>
            <a:ext cx="757532" cy="307777"/>
          </a:xfrm>
          <a:prstGeom prst="rect">
            <a:avLst/>
          </a:prstGeom>
          <a:solidFill>
            <a:schemeClr val="bg1"/>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nl-NL" sz="1400">
                <a:latin typeface="Tahoma"/>
                <a:ea typeface="Tahoma"/>
                <a:cs typeface="Tahoma"/>
              </a:rPr>
              <a:t>Python</a:t>
            </a:r>
          </a:p>
        </p:txBody>
      </p:sp>
    </p:spTree>
    <p:extLst>
      <p:ext uri="{BB962C8B-B14F-4D97-AF65-F5344CB8AC3E}">
        <p14:creationId xmlns:p14="http://schemas.microsoft.com/office/powerpoint/2010/main" val="9621172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2A36C49-2FE4-465E-B544-732392C21E15}"/>
              </a:ext>
            </a:extLst>
          </p:cNvPr>
          <p:cNvSpPr>
            <a:spLocks noGrp="1"/>
          </p:cNvSpPr>
          <p:nvPr>
            <p:ph type="title"/>
          </p:nvPr>
        </p:nvSpPr>
        <p:spPr/>
        <p:txBody>
          <a:bodyPr/>
          <a:lstStyle/>
          <a:p>
            <a:r>
              <a:rPr lang="nl-NL" err="1">
                <a:cs typeface="Calibri Light"/>
              </a:rPr>
              <a:t>Questions</a:t>
            </a:r>
            <a:endParaRPr lang="nl-NL" err="1"/>
          </a:p>
        </p:txBody>
      </p:sp>
      <p:sp>
        <p:nvSpPr>
          <p:cNvPr id="3" name="Tijdelijke aanduiding voor inhoud 2">
            <a:extLst>
              <a:ext uri="{FF2B5EF4-FFF2-40B4-BE49-F238E27FC236}">
                <a16:creationId xmlns:a16="http://schemas.microsoft.com/office/drawing/2014/main" id="{7570EA86-C416-4AE6-B5D8-160139E8C380}"/>
              </a:ext>
            </a:extLst>
          </p:cNvPr>
          <p:cNvSpPr>
            <a:spLocks noGrp="1"/>
          </p:cNvSpPr>
          <p:nvPr>
            <p:ph idx="1"/>
          </p:nvPr>
        </p:nvSpPr>
        <p:spPr/>
        <p:txBody>
          <a:bodyPr/>
          <a:lstStyle/>
          <a:p>
            <a:endParaRPr lang="nl-NL"/>
          </a:p>
        </p:txBody>
      </p:sp>
    </p:spTree>
    <p:extLst>
      <p:ext uri="{BB962C8B-B14F-4D97-AF65-F5344CB8AC3E}">
        <p14:creationId xmlns:p14="http://schemas.microsoft.com/office/powerpoint/2010/main" val="6379772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F0BF6B1-AA71-4558-BCC1-6C2B26C6AFEF}"/>
              </a:ext>
            </a:extLst>
          </p:cNvPr>
          <p:cNvSpPr>
            <a:spLocks noGrp="1"/>
          </p:cNvSpPr>
          <p:nvPr>
            <p:ph type="title"/>
          </p:nvPr>
        </p:nvSpPr>
        <p:spPr/>
        <p:txBody>
          <a:bodyPr/>
          <a:lstStyle/>
          <a:p>
            <a:r>
              <a:rPr lang="nl-NL">
                <a:cs typeface="Calibri Light"/>
              </a:rPr>
              <a:t>The </a:t>
            </a:r>
            <a:r>
              <a:rPr lang="nl-NL" err="1">
                <a:cs typeface="Calibri Light"/>
              </a:rPr>
              <a:t>problem</a:t>
            </a:r>
            <a:endParaRPr lang="nl-NL" err="1"/>
          </a:p>
        </p:txBody>
      </p:sp>
      <p:sp>
        <p:nvSpPr>
          <p:cNvPr id="3" name="Tijdelijke aanduiding voor inhoud 2">
            <a:extLst>
              <a:ext uri="{FF2B5EF4-FFF2-40B4-BE49-F238E27FC236}">
                <a16:creationId xmlns:a16="http://schemas.microsoft.com/office/drawing/2014/main" id="{26AA0B08-6F92-416F-8E67-AF66E8795939}"/>
              </a:ext>
            </a:extLst>
          </p:cNvPr>
          <p:cNvSpPr>
            <a:spLocks noGrp="1"/>
          </p:cNvSpPr>
          <p:nvPr>
            <p:ph idx="1"/>
          </p:nvPr>
        </p:nvSpPr>
        <p:spPr/>
        <p:txBody>
          <a:bodyPr vert="horz" lIns="91440" tIns="45720" rIns="91440" bIns="45720" rtlCol="0" anchor="t">
            <a:normAutofit/>
          </a:bodyPr>
          <a:lstStyle/>
          <a:p>
            <a:r>
              <a:rPr lang="nl-NL" err="1">
                <a:cs typeface="Calibri"/>
              </a:rPr>
              <a:t>Renewable</a:t>
            </a:r>
            <a:r>
              <a:rPr lang="nl-NL">
                <a:cs typeface="Calibri"/>
              </a:rPr>
              <a:t> hybrid solar/wind energy powerplant</a:t>
            </a:r>
          </a:p>
          <a:p>
            <a:r>
              <a:rPr lang="nl-NL">
                <a:cs typeface="Calibri"/>
              </a:rPr>
              <a:t>Constant demand of 6MW</a:t>
            </a:r>
          </a:p>
          <a:p>
            <a:r>
              <a:rPr lang="nl-NL" err="1">
                <a:cs typeface="Calibri"/>
              </a:rPr>
              <a:t>Lowest</a:t>
            </a:r>
            <a:r>
              <a:rPr lang="nl-NL">
                <a:cs typeface="Calibri"/>
              </a:rPr>
              <a:t> </a:t>
            </a:r>
            <a:r>
              <a:rPr lang="nl-NL" err="1">
                <a:cs typeface="Calibri"/>
              </a:rPr>
              <a:t>possible</a:t>
            </a:r>
            <a:r>
              <a:rPr lang="nl-NL">
                <a:cs typeface="Calibri"/>
              </a:rPr>
              <a:t> </a:t>
            </a:r>
            <a:r>
              <a:rPr lang="nl-NL" err="1">
                <a:cs typeface="Calibri"/>
              </a:rPr>
              <a:t>cost</a:t>
            </a:r>
            <a:endParaRPr lang="nl-NL">
              <a:cs typeface="Calibri"/>
            </a:endParaRPr>
          </a:p>
          <a:p>
            <a:r>
              <a:rPr lang="nl-NL" err="1">
                <a:cs typeface="Calibri"/>
              </a:rPr>
              <a:t>Simulink</a:t>
            </a:r>
            <a:r>
              <a:rPr lang="nl-NL">
                <a:cs typeface="Calibri"/>
              </a:rPr>
              <a:t> </a:t>
            </a:r>
            <a:r>
              <a:rPr lang="nl-NL" err="1">
                <a:cs typeface="Calibri"/>
              </a:rPr>
              <a:t>simulation</a:t>
            </a:r>
            <a:endParaRPr lang="nl-NL">
              <a:cs typeface="Calibri"/>
            </a:endParaRPr>
          </a:p>
        </p:txBody>
      </p:sp>
    </p:spTree>
    <p:extLst>
      <p:ext uri="{BB962C8B-B14F-4D97-AF65-F5344CB8AC3E}">
        <p14:creationId xmlns:p14="http://schemas.microsoft.com/office/powerpoint/2010/main" val="4172225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A348B6-DA65-40E1-9B6D-9CBF50A75C1A}"/>
              </a:ext>
            </a:extLst>
          </p:cNvPr>
          <p:cNvSpPr>
            <a:spLocks noGrp="1"/>
          </p:cNvSpPr>
          <p:nvPr>
            <p:ph type="title"/>
          </p:nvPr>
        </p:nvSpPr>
        <p:spPr/>
        <p:txBody>
          <a:bodyPr/>
          <a:lstStyle/>
          <a:p>
            <a:r>
              <a:rPr lang="nl-NL" err="1">
                <a:cs typeface="Calibri Light"/>
              </a:rPr>
              <a:t>Our</a:t>
            </a:r>
            <a:r>
              <a:rPr lang="nl-NL">
                <a:cs typeface="Calibri Light"/>
              </a:rPr>
              <a:t> solution</a:t>
            </a:r>
            <a:endParaRPr lang="nl-NL"/>
          </a:p>
        </p:txBody>
      </p:sp>
      <p:sp>
        <p:nvSpPr>
          <p:cNvPr id="3" name="Tijdelijke aanduiding voor inhoud 2">
            <a:extLst>
              <a:ext uri="{FF2B5EF4-FFF2-40B4-BE49-F238E27FC236}">
                <a16:creationId xmlns:a16="http://schemas.microsoft.com/office/drawing/2014/main" id="{7EAE2845-23D9-459B-A4D2-C0253268ACED}"/>
              </a:ext>
            </a:extLst>
          </p:cNvPr>
          <p:cNvSpPr>
            <a:spLocks noGrp="1"/>
          </p:cNvSpPr>
          <p:nvPr>
            <p:ph idx="1"/>
          </p:nvPr>
        </p:nvSpPr>
        <p:spPr/>
        <p:txBody>
          <a:bodyPr vert="horz" lIns="91440" tIns="45720" rIns="91440" bIns="45720" rtlCol="0" anchor="t">
            <a:normAutofit/>
          </a:bodyPr>
          <a:lstStyle/>
          <a:p>
            <a:r>
              <a:rPr lang="nl-NL">
                <a:cs typeface="Calibri"/>
              </a:rPr>
              <a:t>Call </a:t>
            </a:r>
            <a:r>
              <a:rPr lang="nl-NL" err="1">
                <a:cs typeface="Calibri"/>
              </a:rPr>
              <a:t>simulink</a:t>
            </a:r>
            <a:r>
              <a:rPr lang="nl-NL">
                <a:cs typeface="Calibri"/>
              </a:rPr>
              <a:t> </a:t>
            </a:r>
            <a:r>
              <a:rPr lang="nl-NL" err="1">
                <a:cs typeface="Calibri"/>
              </a:rPr>
              <a:t>simulation</a:t>
            </a:r>
            <a:r>
              <a:rPr lang="nl-NL">
                <a:cs typeface="Calibri"/>
              </a:rPr>
              <a:t> </a:t>
            </a:r>
            <a:r>
              <a:rPr lang="nl-NL" err="1">
                <a:cs typeface="Calibri"/>
              </a:rPr>
              <a:t>from</a:t>
            </a:r>
            <a:r>
              <a:rPr lang="nl-NL">
                <a:cs typeface="Calibri"/>
              </a:rPr>
              <a:t> python</a:t>
            </a:r>
          </a:p>
          <a:p>
            <a:r>
              <a:rPr lang="nl-NL" err="1">
                <a:cs typeface="Calibri"/>
              </a:rPr>
              <a:t>Calculate</a:t>
            </a:r>
            <a:r>
              <a:rPr lang="nl-NL">
                <a:cs typeface="Calibri"/>
              </a:rPr>
              <a:t> </a:t>
            </a:r>
            <a:r>
              <a:rPr lang="nl-NL" err="1">
                <a:cs typeface="Calibri"/>
              </a:rPr>
              <a:t>the</a:t>
            </a:r>
            <a:r>
              <a:rPr lang="nl-NL">
                <a:cs typeface="Calibri"/>
              </a:rPr>
              <a:t> </a:t>
            </a:r>
            <a:r>
              <a:rPr lang="nl-NL" err="1">
                <a:cs typeface="Calibri"/>
              </a:rPr>
              <a:t>cost</a:t>
            </a:r>
            <a:r>
              <a:rPr lang="nl-NL">
                <a:cs typeface="Calibri"/>
              </a:rPr>
              <a:t> of </a:t>
            </a:r>
            <a:r>
              <a:rPr lang="nl-NL" err="1">
                <a:cs typeface="Calibri"/>
              </a:rPr>
              <a:t>the</a:t>
            </a:r>
            <a:r>
              <a:rPr lang="nl-NL">
                <a:cs typeface="Calibri"/>
              </a:rPr>
              <a:t> setup</a:t>
            </a:r>
          </a:p>
          <a:p>
            <a:r>
              <a:rPr lang="nl-NL" err="1">
                <a:cs typeface="Calibri"/>
              </a:rPr>
              <a:t>Minimize</a:t>
            </a:r>
            <a:r>
              <a:rPr lang="nl-NL">
                <a:cs typeface="Calibri"/>
              </a:rPr>
              <a:t> </a:t>
            </a:r>
            <a:r>
              <a:rPr lang="nl-NL" err="1">
                <a:cs typeface="Calibri"/>
              </a:rPr>
              <a:t>the</a:t>
            </a:r>
            <a:r>
              <a:rPr lang="nl-NL">
                <a:cs typeface="Calibri"/>
              </a:rPr>
              <a:t> </a:t>
            </a:r>
            <a:r>
              <a:rPr lang="nl-NL" err="1">
                <a:cs typeface="Calibri"/>
              </a:rPr>
              <a:t>cost</a:t>
            </a:r>
            <a:r>
              <a:rPr lang="nl-NL">
                <a:cs typeface="Calibri"/>
              </a:rPr>
              <a:t> </a:t>
            </a:r>
            <a:r>
              <a:rPr lang="nl-NL" err="1">
                <a:cs typeface="Calibri"/>
              </a:rPr>
              <a:t>with</a:t>
            </a:r>
            <a:r>
              <a:rPr lang="nl-NL">
                <a:cs typeface="Calibri"/>
              </a:rPr>
              <a:t> a </a:t>
            </a:r>
            <a:r>
              <a:rPr lang="nl-NL" err="1">
                <a:cs typeface="Calibri"/>
              </a:rPr>
              <a:t>genetic</a:t>
            </a:r>
            <a:r>
              <a:rPr lang="nl-NL">
                <a:cs typeface="Calibri"/>
              </a:rPr>
              <a:t> </a:t>
            </a:r>
            <a:r>
              <a:rPr lang="nl-NL" err="1">
                <a:cs typeface="Calibri"/>
              </a:rPr>
              <a:t>algorithm</a:t>
            </a:r>
            <a:endParaRPr lang="nl-NL"/>
          </a:p>
          <a:p>
            <a:endParaRPr lang="nl-NL">
              <a:cs typeface="Calibri"/>
            </a:endParaRPr>
          </a:p>
        </p:txBody>
      </p:sp>
    </p:spTree>
    <p:extLst>
      <p:ext uri="{BB962C8B-B14F-4D97-AF65-F5344CB8AC3E}">
        <p14:creationId xmlns:p14="http://schemas.microsoft.com/office/powerpoint/2010/main" val="10043098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FB5AE1-3462-4C25-8580-67A92217AD08}"/>
              </a:ext>
            </a:extLst>
          </p:cNvPr>
          <p:cNvSpPr>
            <a:spLocks noGrp="1"/>
          </p:cNvSpPr>
          <p:nvPr>
            <p:ph type="title"/>
          </p:nvPr>
        </p:nvSpPr>
        <p:spPr/>
        <p:txBody>
          <a:bodyPr/>
          <a:lstStyle/>
          <a:p>
            <a:r>
              <a:rPr lang="nl-NL" err="1">
                <a:cs typeface="Calibri Light"/>
              </a:rPr>
              <a:t>Genetic</a:t>
            </a:r>
            <a:r>
              <a:rPr lang="nl-NL">
                <a:cs typeface="Calibri Light"/>
              </a:rPr>
              <a:t> </a:t>
            </a:r>
            <a:r>
              <a:rPr lang="nl-NL" err="1">
                <a:cs typeface="Calibri Light"/>
              </a:rPr>
              <a:t>algorithm</a:t>
            </a:r>
            <a:endParaRPr lang="nl-NL" err="1"/>
          </a:p>
        </p:txBody>
      </p:sp>
      <p:sp>
        <p:nvSpPr>
          <p:cNvPr id="3" name="Tijdelijke aanduiding voor inhoud 2">
            <a:extLst>
              <a:ext uri="{FF2B5EF4-FFF2-40B4-BE49-F238E27FC236}">
                <a16:creationId xmlns:a16="http://schemas.microsoft.com/office/drawing/2014/main" id="{F7EDE87C-AE2C-4228-9252-6C26B3419C8D}"/>
              </a:ext>
            </a:extLst>
          </p:cNvPr>
          <p:cNvSpPr>
            <a:spLocks noGrp="1"/>
          </p:cNvSpPr>
          <p:nvPr>
            <p:ph idx="1"/>
          </p:nvPr>
        </p:nvSpPr>
        <p:spPr/>
        <p:txBody>
          <a:bodyPr vert="horz" lIns="91440" tIns="45720" rIns="91440" bIns="45720" rtlCol="0" anchor="t">
            <a:normAutofit/>
          </a:bodyPr>
          <a:lstStyle/>
          <a:p>
            <a:r>
              <a:rPr lang="nl-NL">
                <a:cs typeface="Calibri"/>
              </a:rPr>
              <a:t>Start </a:t>
            </a:r>
            <a:r>
              <a:rPr lang="nl-NL" err="1">
                <a:cs typeface="Calibri"/>
              </a:rPr>
              <a:t>with</a:t>
            </a:r>
            <a:r>
              <a:rPr lang="nl-NL">
                <a:cs typeface="Calibri"/>
              </a:rPr>
              <a:t> pool of random 100 </a:t>
            </a:r>
            <a:r>
              <a:rPr lang="nl-NL" err="1">
                <a:cs typeface="Calibri"/>
              </a:rPr>
              <a:t>configurations</a:t>
            </a:r>
            <a:endParaRPr lang="nl-NL">
              <a:cs typeface="Calibri"/>
            </a:endParaRPr>
          </a:p>
          <a:p>
            <a:r>
              <a:rPr lang="nl-NL">
                <a:cs typeface="Calibri"/>
              </a:rPr>
              <a:t>Run </a:t>
            </a:r>
            <a:r>
              <a:rPr lang="nl-NL" err="1">
                <a:cs typeface="Calibri"/>
              </a:rPr>
              <a:t>simulations</a:t>
            </a:r>
            <a:r>
              <a:rPr lang="nl-NL">
                <a:cs typeface="Calibri"/>
              </a:rPr>
              <a:t> and </a:t>
            </a:r>
            <a:r>
              <a:rPr lang="nl-NL" err="1">
                <a:cs typeface="Calibri"/>
              </a:rPr>
              <a:t>calculate</a:t>
            </a:r>
            <a:r>
              <a:rPr lang="nl-NL">
                <a:cs typeface="Calibri"/>
              </a:rPr>
              <a:t> </a:t>
            </a:r>
            <a:r>
              <a:rPr lang="nl-NL" err="1">
                <a:cs typeface="Calibri"/>
              </a:rPr>
              <a:t>costs</a:t>
            </a:r>
            <a:endParaRPr lang="nl-NL">
              <a:cs typeface="Calibri"/>
            </a:endParaRPr>
          </a:p>
          <a:p>
            <a:r>
              <a:rPr lang="nl-NL">
                <a:cs typeface="Calibri"/>
              </a:rPr>
              <a:t>Keep </a:t>
            </a:r>
            <a:r>
              <a:rPr lang="nl-NL" err="1">
                <a:cs typeface="Calibri"/>
              </a:rPr>
              <a:t>ones</a:t>
            </a:r>
            <a:r>
              <a:rPr lang="nl-NL">
                <a:cs typeface="Calibri"/>
              </a:rPr>
              <a:t> </a:t>
            </a:r>
            <a:r>
              <a:rPr lang="nl-NL" err="1">
                <a:cs typeface="Calibri"/>
              </a:rPr>
              <a:t>with</a:t>
            </a:r>
            <a:r>
              <a:rPr lang="nl-NL">
                <a:cs typeface="Calibri"/>
              </a:rPr>
              <a:t> </a:t>
            </a:r>
            <a:r>
              <a:rPr lang="nl-NL" err="1">
                <a:cs typeface="Calibri"/>
              </a:rPr>
              <a:t>lowest</a:t>
            </a:r>
            <a:r>
              <a:rPr lang="nl-NL">
                <a:cs typeface="Calibri"/>
              </a:rPr>
              <a:t> </a:t>
            </a:r>
            <a:r>
              <a:rPr lang="nl-NL" err="1">
                <a:cs typeface="Calibri"/>
              </a:rPr>
              <a:t>cost</a:t>
            </a:r>
            <a:endParaRPr lang="nl-NL">
              <a:cs typeface="Calibri"/>
            </a:endParaRPr>
          </a:p>
          <a:p>
            <a:r>
              <a:rPr lang="nl-NL">
                <a:cs typeface="Calibri"/>
              </a:rPr>
              <a:t>Make new pool </a:t>
            </a:r>
            <a:r>
              <a:rPr lang="nl-NL" err="1">
                <a:cs typeface="Calibri"/>
              </a:rPr>
              <a:t>setups</a:t>
            </a:r>
            <a:r>
              <a:rPr lang="nl-NL">
                <a:cs typeface="Calibri"/>
              </a:rPr>
              <a:t> </a:t>
            </a:r>
            <a:r>
              <a:rPr lang="nl-NL" err="1">
                <a:cs typeface="Calibri"/>
              </a:rPr>
              <a:t>based</a:t>
            </a:r>
            <a:r>
              <a:rPr lang="nl-NL">
                <a:cs typeface="Calibri"/>
              </a:rPr>
              <a:t> on these </a:t>
            </a:r>
            <a:r>
              <a:rPr lang="nl-NL" err="1">
                <a:cs typeface="Calibri"/>
              </a:rPr>
              <a:t>ones</a:t>
            </a:r>
            <a:endParaRPr lang="nl-NL">
              <a:cs typeface="Calibri"/>
            </a:endParaRPr>
          </a:p>
          <a:p>
            <a:r>
              <a:rPr lang="nl-NL">
                <a:cs typeface="Calibri"/>
              </a:rPr>
              <a:t>Add random </a:t>
            </a:r>
            <a:r>
              <a:rPr lang="nl-NL" err="1">
                <a:cs typeface="Calibri"/>
              </a:rPr>
              <a:t>mutations</a:t>
            </a:r>
            <a:endParaRPr lang="nl-NL">
              <a:cs typeface="Calibri"/>
            </a:endParaRPr>
          </a:p>
          <a:p>
            <a:r>
              <a:rPr lang="nl-NL" err="1">
                <a:cs typeface="Calibri"/>
              </a:rPr>
              <a:t>Repeat</a:t>
            </a:r>
            <a:endParaRPr lang="nl-NL">
              <a:cs typeface="Calibri"/>
            </a:endParaRPr>
          </a:p>
        </p:txBody>
      </p:sp>
    </p:spTree>
    <p:extLst>
      <p:ext uri="{BB962C8B-B14F-4D97-AF65-F5344CB8AC3E}">
        <p14:creationId xmlns:p14="http://schemas.microsoft.com/office/powerpoint/2010/main" val="33556850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29DE38-22BD-43DD-9CB9-59E2E33A2CE3}"/>
              </a:ext>
            </a:extLst>
          </p:cNvPr>
          <p:cNvSpPr>
            <a:spLocks noGrp="1"/>
          </p:cNvSpPr>
          <p:nvPr>
            <p:ph type="title"/>
          </p:nvPr>
        </p:nvSpPr>
        <p:spPr/>
        <p:txBody>
          <a:bodyPr/>
          <a:lstStyle/>
          <a:p>
            <a:r>
              <a:rPr lang="nl-NL" err="1">
                <a:cs typeface="Calibri Light"/>
              </a:rPr>
              <a:t>Cost</a:t>
            </a:r>
            <a:r>
              <a:rPr lang="nl-NL">
                <a:cs typeface="Calibri Light"/>
              </a:rPr>
              <a:t> </a:t>
            </a:r>
            <a:r>
              <a:rPr lang="nl-NL" err="1">
                <a:cs typeface="Calibri Light"/>
              </a:rPr>
              <a:t>calculation</a:t>
            </a:r>
            <a:r>
              <a:rPr lang="nl-NL">
                <a:cs typeface="Calibri Light"/>
              </a:rPr>
              <a:t> – Fitness </a:t>
            </a:r>
            <a:r>
              <a:rPr lang="nl-NL" err="1">
                <a:cs typeface="Calibri Light"/>
              </a:rPr>
              <a:t>Function</a:t>
            </a:r>
            <a:endParaRPr lang="nl-NL"/>
          </a:p>
        </p:txBody>
      </p:sp>
      <p:sp>
        <p:nvSpPr>
          <p:cNvPr id="3" name="Tijdelijke aanduiding voor inhoud 2">
            <a:extLst>
              <a:ext uri="{FF2B5EF4-FFF2-40B4-BE49-F238E27FC236}">
                <a16:creationId xmlns:a16="http://schemas.microsoft.com/office/drawing/2014/main" id="{6D2303D0-5F80-436B-9C58-CC03CD95DBE4}"/>
              </a:ext>
            </a:extLst>
          </p:cNvPr>
          <p:cNvSpPr>
            <a:spLocks noGrp="1"/>
          </p:cNvSpPr>
          <p:nvPr>
            <p:ph idx="1"/>
          </p:nvPr>
        </p:nvSpPr>
        <p:spPr/>
        <p:txBody>
          <a:bodyPr vert="horz" lIns="91440" tIns="45720" rIns="91440" bIns="45720" rtlCol="0" anchor="t">
            <a:normAutofit/>
          </a:bodyPr>
          <a:lstStyle/>
          <a:p>
            <a:r>
              <a:rPr lang="nl-NL">
                <a:cs typeface="Calibri"/>
              </a:rPr>
              <a:t>Solar panels</a:t>
            </a:r>
          </a:p>
          <a:p>
            <a:r>
              <a:rPr lang="nl-NL">
                <a:cs typeface="Calibri"/>
              </a:rPr>
              <a:t>Windturbines</a:t>
            </a:r>
          </a:p>
          <a:p>
            <a:r>
              <a:rPr lang="nl-NL" err="1">
                <a:cs typeface="Calibri"/>
              </a:rPr>
              <a:t>Required</a:t>
            </a:r>
            <a:r>
              <a:rPr lang="nl-NL">
                <a:cs typeface="Calibri"/>
              </a:rPr>
              <a:t> storage</a:t>
            </a:r>
          </a:p>
          <a:p>
            <a:r>
              <a:rPr lang="nl-NL">
                <a:cs typeface="Calibri"/>
              </a:rPr>
              <a:t>Power </a:t>
            </a:r>
            <a:r>
              <a:rPr lang="nl-NL" err="1">
                <a:cs typeface="Calibri"/>
              </a:rPr>
              <a:t>cable</a:t>
            </a:r>
            <a:endParaRPr lang="nl-NL">
              <a:cs typeface="Calibri"/>
            </a:endParaRPr>
          </a:p>
          <a:p>
            <a:r>
              <a:rPr lang="nl-NL" err="1">
                <a:cs typeface="Calibri"/>
              </a:rPr>
              <a:t>Artifically</a:t>
            </a:r>
            <a:r>
              <a:rPr lang="nl-NL">
                <a:cs typeface="Calibri"/>
              </a:rPr>
              <a:t> </a:t>
            </a:r>
            <a:r>
              <a:rPr lang="nl-NL" err="1">
                <a:cs typeface="Calibri"/>
              </a:rPr>
              <a:t>increase</a:t>
            </a:r>
            <a:r>
              <a:rPr lang="nl-NL">
                <a:cs typeface="Calibri"/>
              </a:rPr>
              <a:t> </a:t>
            </a:r>
            <a:r>
              <a:rPr lang="nl-NL" err="1">
                <a:cs typeface="Calibri"/>
              </a:rPr>
              <a:t>cost</a:t>
            </a:r>
            <a:r>
              <a:rPr lang="nl-NL">
                <a:cs typeface="Calibri"/>
              </a:rPr>
              <a:t> </a:t>
            </a:r>
            <a:r>
              <a:rPr lang="nl-NL" err="1">
                <a:cs typeface="Calibri"/>
              </a:rPr>
              <a:t>when</a:t>
            </a:r>
            <a:r>
              <a:rPr lang="nl-NL">
                <a:cs typeface="Calibri"/>
              </a:rPr>
              <a:t> </a:t>
            </a:r>
            <a:r>
              <a:rPr lang="nl-NL" err="1">
                <a:cs typeface="Calibri"/>
              </a:rPr>
              <a:t>not</a:t>
            </a:r>
            <a:r>
              <a:rPr lang="nl-NL">
                <a:cs typeface="Calibri"/>
              </a:rPr>
              <a:t> </a:t>
            </a:r>
            <a:r>
              <a:rPr lang="nl-NL" err="1">
                <a:cs typeface="Calibri"/>
              </a:rPr>
              <a:t>producing</a:t>
            </a:r>
            <a:r>
              <a:rPr lang="nl-NL">
                <a:cs typeface="Calibri"/>
              </a:rPr>
              <a:t> at </a:t>
            </a:r>
            <a:r>
              <a:rPr lang="nl-NL" err="1">
                <a:cs typeface="Calibri"/>
              </a:rPr>
              <a:t>least</a:t>
            </a:r>
            <a:r>
              <a:rPr lang="nl-NL">
                <a:cs typeface="Calibri"/>
              </a:rPr>
              <a:t> 6 MW</a:t>
            </a:r>
          </a:p>
          <a:p>
            <a:endParaRPr lang="nl-NL">
              <a:cs typeface="Calibri"/>
            </a:endParaRPr>
          </a:p>
        </p:txBody>
      </p:sp>
    </p:spTree>
    <p:extLst>
      <p:ext uri="{BB962C8B-B14F-4D97-AF65-F5344CB8AC3E}">
        <p14:creationId xmlns:p14="http://schemas.microsoft.com/office/powerpoint/2010/main" val="31527961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7F0A0FD-4727-4CD9-A6FB-2EE9C057EE26}"/>
              </a:ext>
            </a:extLst>
          </p:cNvPr>
          <p:cNvSpPr>
            <a:spLocks noGrp="1"/>
          </p:cNvSpPr>
          <p:nvPr>
            <p:ph type="title"/>
          </p:nvPr>
        </p:nvSpPr>
        <p:spPr/>
        <p:txBody>
          <a:bodyPr/>
          <a:lstStyle/>
          <a:p>
            <a:r>
              <a:rPr lang="nl-NL">
                <a:cs typeface="Calibri Light"/>
              </a:rPr>
              <a:t>Current simulation</a:t>
            </a:r>
            <a:endParaRPr lang="nl-NL"/>
          </a:p>
        </p:txBody>
      </p:sp>
      <p:pic>
        <p:nvPicPr>
          <p:cNvPr id="3" name="Afbeelding 3">
            <a:extLst>
              <a:ext uri="{FF2B5EF4-FFF2-40B4-BE49-F238E27FC236}">
                <a16:creationId xmlns:a16="http://schemas.microsoft.com/office/drawing/2014/main" id="{BD52A933-F89E-46C4-8720-E95CC8EA65FB}"/>
              </a:ext>
            </a:extLst>
          </p:cNvPr>
          <p:cNvPicPr>
            <a:picLocks noChangeAspect="1"/>
          </p:cNvPicPr>
          <p:nvPr/>
        </p:nvPicPr>
        <p:blipFill>
          <a:blip r:embed="rId3"/>
          <a:stretch>
            <a:fillRect/>
          </a:stretch>
        </p:blipFill>
        <p:spPr>
          <a:xfrm>
            <a:off x="903105" y="1477087"/>
            <a:ext cx="7861288" cy="4939201"/>
          </a:xfrm>
          <a:prstGeom prst="rect">
            <a:avLst/>
          </a:prstGeom>
        </p:spPr>
      </p:pic>
    </p:spTree>
    <p:extLst>
      <p:ext uri="{BB962C8B-B14F-4D97-AF65-F5344CB8AC3E}">
        <p14:creationId xmlns:p14="http://schemas.microsoft.com/office/powerpoint/2010/main" val="2682219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9C23EEA-7F87-45F4-A9F4-9C0F4B983011}"/>
              </a:ext>
            </a:extLst>
          </p:cNvPr>
          <p:cNvSpPr>
            <a:spLocks noGrp="1"/>
          </p:cNvSpPr>
          <p:nvPr>
            <p:ph type="title"/>
          </p:nvPr>
        </p:nvSpPr>
        <p:spPr/>
        <p:txBody>
          <a:bodyPr/>
          <a:lstStyle/>
          <a:p>
            <a:r>
              <a:rPr lang="nl-NL"/>
              <a:t>Hybrid/Solar configuration</a:t>
            </a:r>
          </a:p>
        </p:txBody>
      </p:sp>
      <p:pic>
        <p:nvPicPr>
          <p:cNvPr id="5" name="Afbeelding 5" descr="Afbeelding met schermafbeelding&#10;&#10;Beschrijving is gegenereerd met zeer hoge betrouwbaarheid">
            <a:extLst>
              <a:ext uri="{FF2B5EF4-FFF2-40B4-BE49-F238E27FC236}">
                <a16:creationId xmlns:a16="http://schemas.microsoft.com/office/drawing/2014/main" id="{74672C6C-A7BA-436F-BFBB-EBE8276CD8F4}"/>
              </a:ext>
            </a:extLst>
          </p:cNvPr>
          <p:cNvPicPr>
            <a:picLocks noGrp="1" noChangeAspect="1"/>
          </p:cNvPicPr>
          <p:nvPr>
            <p:ph idx="1"/>
          </p:nvPr>
        </p:nvPicPr>
        <p:blipFill>
          <a:blip r:embed="rId3"/>
          <a:stretch>
            <a:fillRect/>
          </a:stretch>
        </p:blipFill>
        <p:spPr>
          <a:xfrm>
            <a:off x="440499" y="1388943"/>
            <a:ext cx="8973881" cy="4411280"/>
          </a:xfrm>
        </p:spPr>
      </p:pic>
    </p:spTree>
    <p:extLst>
      <p:ext uri="{BB962C8B-B14F-4D97-AF65-F5344CB8AC3E}">
        <p14:creationId xmlns:p14="http://schemas.microsoft.com/office/powerpoint/2010/main" val="1776692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443C7F1-6EFA-443D-B6BC-3B2230F98FC0}"/>
              </a:ext>
            </a:extLst>
          </p:cNvPr>
          <p:cNvSpPr>
            <a:spLocks noGrp="1"/>
          </p:cNvSpPr>
          <p:nvPr>
            <p:ph type="title"/>
          </p:nvPr>
        </p:nvSpPr>
        <p:spPr/>
        <p:txBody>
          <a:bodyPr/>
          <a:lstStyle/>
          <a:p>
            <a:r>
              <a:rPr lang="nl-NL"/>
              <a:t>Graphical User Interface</a:t>
            </a:r>
          </a:p>
        </p:txBody>
      </p:sp>
      <p:pic>
        <p:nvPicPr>
          <p:cNvPr id="4" name="Afbeelding 4" descr="Afbeelding met schermafbeelding&#10;&#10;Beschrijving is gegenereerd met zeer hoge betrouwbaarheid">
            <a:extLst>
              <a:ext uri="{FF2B5EF4-FFF2-40B4-BE49-F238E27FC236}">
                <a16:creationId xmlns:a16="http://schemas.microsoft.com/office/drawing/2014/main" id="{5268AFCB-4E88-4A3A-8862-381EAB7589E5}"/>
              </a:ext>
            </a:extLst>
          </p:cNvPr>
          <p:cNvPicPr>
            <a:picLocks noGrp="1" noChangeAspect="1"/>
          </p:cNvPicPr>
          <p:nvPr>
            <p:ph idx="1"/>
          </p:nvPr>
        </p:nvPicPr>
        <p:blipFill rotWithShape="1">
          <a:blip r:embed="rId3"/>
          <a:srcRect l="768" t="4276" r="809" b="2850"/>
          <a:stretch/>
        </p:blipFill>
        <p:spPr>
          <a:xfrm>
            <a:off x="398732" y="1714149"/>
            <a:ext cx="8972851" cy="4120019"/>
          </a:xfrm>
        </p:spPr>
      </p:pic>
    </p:spTree>
    <p:extLst>
      <p:ext uri="{BB962C8B-B14F-4D97-AF65-F5344CB8AC3E}">
        <p14:creationId xmlns:p14="http://schemas.microsoft.com/office/powerpoint/2010/main" val="16944458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fbeelding 3" descr="Afbeelding met schermafbeelding&#10;&#10;Beschrijving is gegenereerd met zeer hoge betrouwbaarheid">
            <a:extLst>
              <a:ext uri="{FF2B5EF4-FFF2-40B4-BE49-F238E27FC236}">
                <a16:creationId xmlns:a16="http://schemas.microsoft.com/office/drawing/2014/main" id="{C2304635-B212-4037-AA25-3788E95EEB02}"/>
              </a:ext>
            </a:extLst>
          </p:cNvPr>
          <p:cNvPicPr>
            <a:picLocks noGrp="1" noChangeAspect="1"/>
          </p:cNvPicPr>
          <p:nvPr/>
        </p:nvPicPr>
        <p:blipFill>
          <a:blip r:embed="rId3"/>
          <a:stretch>
            <a:fillRect/>
          </a:stretch>
        </p:blipFill>
        <p:spPr>
          <a:xfrm>
            <a:off x="473921" y="2009705"/>
            <a:ext cx="6595380" cy="4319576"/>
          </a:xfrm>
          <a:prstGeom prst="rect">
            <a:avLst/>
          </a:prstGeom>
        </p:spPr>
      </p:pic>
      <p:pic>
        <p:nvPicPr>
          <p:cNvPr id="5" name="Afbeelding 4" descr="Afbeelding met tafel, bord, zitten, paraplu&#10;&#10;Beschrijving is gegenereerd met zeer hoge betrouwbaarheid">
            <a:extLst>
              <a:ext uri="{FF2B5EF4-FFF2-40B4-BE49-F238E27FC236}">
                <a16:creationId xmlns:a16="http://schemas.microsoft.com/office/drawing/2014/main" id="{A672147D-B50B-4AF2-A037-0D7520FD2DC0}"/>
              </a:ext>
            </a:extLst>
          </p:cNvPr>
          <p:cNvPicPr>
            <a:picLocks noChangeAspect="1"/>
          </p:cNvPicPr>
          <p:nvPr/>
        </p:nvPicPr>
        <p:blipFill>
          <a:blip r:embed="rId4"/>
          <a:stretch>
            <a:fillRect/>
          </a:stretch>
        </p:blipFill>
        <p:spPr>
          <a:xfrm>
            <a:off x="7074247" y="3198179"/>
            <a:ext cx="2743200" cy="1676400"/>
          </a:xfrm>
          <a:prstGeom prst="rect">
            <a:avLst/>
          </a:prstGeom>
        </p:spPr>
      </p:pic>
      <p:sp>
        <p:nvSpPr>
          <p:cNvPr id="8" name="Titel 1">
            <a:extLst>
              <a:ext uri="{FF2B5EF4-FFF2-40B4-BE49-F238E27FC236}">
                <a16:creationId xmlns:a16="http://schemas.microsoft.com/office/drawing/2014/main" id="{6CCF3462-E8D6-4DBE-B22D-BA5DC97EBEE9}"/>
              </a:ext>
            </a:extLst>
          </p:cNvPr>
          <p:cNvSpPr>
            <a:spLocks noGrp="1"/>
          </p:cNvSpPr>
          <p:nvPr>
            <p:ph type="title"/>
          </p:nvPr>
        </p:nvSpPr>
        <p:spPr/>
        <p:txBody>
          <a:bodyPr/>
          <a:lstStyle/>
          <a:p>
            <a:r>
              <a:rPr lang="nl-NL"/>
              <a:t>The energy that is produced for each orientation and angle</a:t>
            </a:r>
          </a:p>
        </p:txBody>
      </p:sp>
    </p:spTree>
    <p:extLst>
      <p:ext uri="{BB962C8B-B14F-4D97-AF65-F5344CB8AC3E}">
        <p14:creationId xmlns:p14="http://schemas.microsoft.com/office/powerpoint/2010/main" val="1236478734"/>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Kantoor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673</Words>
  <Application>Microsoft Office PowerPoint</Application>
  <PresentationFormat>Widescreen</PresentationFormat>
  <Paragraphs>64</Paragraphs>
  <Slides>13</Slides>
  <Notes>7</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Tahoma</vt:lpstr>
      <vt:lpstr>Trebuchet MS</vt:lpstr>
      <vt:lpstr>Wingdings 3</vt:lpstr>
      <vt:lpstr>Facet</vt:lpstr>
      <vt:lpstr>Renewable power plant</vt:lpstr>
      <vt:lpstr>The problem</vt:lpstr>
      <vt:lpstr>Our solution</vt:lpstr>
      <vt:lpstr>Genetic algorithm</vt:lpstr>
      <vt:lpstr>Cost calculation – Fitness Function</vt:lpstr>
      <vt:lpstr>Current simulation</vt:lpstr>
      <vt:lpstr>Hybrid/Solar configuration</vt:lpstr>
      <vt:lpstr>Graphical User Interface</vt:lpstr>
      <vt:lpstr>The energy that is produced for each orientation and angle</vt:lpstr>
      <vt:lpstr>Maximum power production for each angle and orientation</vt:lpstr>
      <vt:lpstr>Solarpanel production with different angles and orientation</vt:lpstr>
      <vt:lpstr>Future Ideas </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
  <cp:lastModifiedBy>Maas, M.J.M. (16136640)</cp:lastModifiedBy>
  <cp:revision>1</cp:revision>
  <dcterms:created xsi:type="dcterms:W3CDTF">2012-07-30T23:35:21Z</dcterms:created>
  <dcterms:modified xsi:type="dcterms:W3CDTF">2020-01-14T11:51:56Z</dcterms:modified>
</cp:coreProperties>
</file>

<file path=docProps/thumbnail.jpeg>
</file>